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95" r:id="rId11"/>
    <p:sldId id="302" r:id="rId12"/>
    <p:sldId id="303" r:id="rId13"/>
    <p:sldId id="304" r:id="rId14"/>
    <p:sldId id="296" r:id="rId15"/>
    <p:sldId id="293" r:id="rId16"/>
    <p:sldId id="298" r:id="rId17"/>
    <p:sldId id="294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66" r:id="rId31"/>
    <p:sldId id="270" r:id="rId32"/>
    <p:sldId id="271" r:id="rId33"/>
    <p:sldId id="272" r:id="rId34"/>
    <p:sldId id="273" r:id="rId35"/>
    <p:sldId id="280" r:id="rId36"/>
    <p:sldId id="274" r:id="rId37"/>
    <p:sldId id="275" r:id="rId38"/>
    <p:sldId id="276" r:id="rId39"/>
    <p:sldId id="278" r:id="rId40"/>
    <p:sldId id="277" r:id="rId41"/>
    <p:sldId id="299" r:id="rId42"/>
    <p:sldId id="300" r:id="rId43"/>
    <p:sldId id="30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3582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2F3C-BE3D-43A3-B48B-A67CE5F24618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76CF-9977-4B5E-B40F-E2B8130B3B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AFB62-E883-4FEB-AE39-EFF017CCD05C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BF622-6FBA-402D-AF58-FA600BD0A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noProof="0" dirty="0" smtClean="0"/>
              <a:t>Click to edit Master title style</a:t>
            </a:r>
            <a:endParaRPr lang="sr-Latn-R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lvl="0"/>
            <a:r>
              <a:rPr lang="sr-Latn-RS" noProof="0" dirty="0" smtClean="0"/>
              <a:t>Click to edit Master text styles</a:t>
            </a:r>
          </a:p>
          <a:p>
            <a:pPr lvl="1"/>
            <a:r>
              <a:rPr lang="sr-Latn-RS" noProof="0" dirty="0" smtClean="0"/>
              <a:t>Second level</a:t>
            </a:r>
          </a:p>
          <a:p>
            <a:pPr lvl="2"/>
            <a:r>
              <a:rPr lang="sr-Latn-RS" noProof="0" dirty="0" smtClean="0"/>
              <a:t>Third level</a:t>
            </a:r>
          </a:p>
          <a:p>
            <a:pPr lvl="3"/>
            <a:r>
              <a:rPr lang="sr-Latn-RS" noProof="0" dirty="0" smtClean="0"/>
              <a:t>Fourth level</a:t>
            </a:r>
          </a:p>
          <a:p>
            <a:pPr lvl="4"/>
            <a:r>
              <a:rPr lang="sr-Latn-RS" noProof="0" dirty="0" smtClean="0"/>
              <a:t>Fifth level</a:t>
            </a:r>
            <a:endParaRPr lang="sr-Latn-R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FA8188FF-CD1A-4E43-B25A-310A729BB94B}" type="datetimeFigureOut">
              <a:rPr lang="en-US" smtClean="0"/>
              <a:pPr/>
              <a:t>10/31/2016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C3F74673-2B84-45A9-81EA-84C9E70857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Soft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dr Đorđe Obradović</a:t>
            </a:r>
          </a:p>
          <a:p>
            <a:r>
              <a:rPr lang="sr-Latn-RS" dirty="0" smtClean="0"/>
              <a:t>dr Vuk Malbaša</a:t>
            </a:r>
            <a:endParaRPr lang="en-US" dirty="0" smtClean="0"/>
          </a:p>
          <a:p>
            <a:r>
              <a:rPr lang="en-US" dirty="0" smtClean="0"/>
              <a:t>#6</a:t>
            </a:r>
            <a:endParaRPr lang="sr-Latn-R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6700" y="6096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sr-Latn-RS" sz="2000" dirty="0" smtClean="0">
                <a:solidFill>
                  <a:schemeClr val="tx1">
                    <a:tint val="75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Katedra za informatiku, Fakultet tehničkih nauka Novi Sad</a:t>
            </a:r>
            <a:endParaRPr kumimoji="0" lang="sr-Latn-R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2362200"/>
            <a:ext cx="532447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Normalna distribucija i njena varijansa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057400"/>
            <a:ext cx="381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 četiri niza vrednosti</a:t>
            </a:r>
          </a:p>
          <a:p>
            <a:pPr lvl="1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A. i B. 1000 vrednisti u nizu</a:t>
            </a:r>
          </a:p>
          <a:p>
            <a:pPr lvl="1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C. I D. 100 vrednosti u nizu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 primera A. i C. distribucija vrednosti je ociglednija kada imamo vise vrednosti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Distribucije u perimerima A i B imaju veliku razliku u varijansi, mada kada ih skaliramo izgledaju isto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Distribucije C i D izgledaju drugačije zato što imamo mali broj uzoraka.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1900" y="38862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/>
              <a:t>A</a:t>
            </a:r>
            <a:endParaRPr lang="sr-Latn-RS"/>
          </a:p>
        </p:txBody>
      </p:sp>
      <p:sp>
        <p:nvSpPr>
          <p:cNvPr id="6" name="TextBox 5"/>
          <p:cNvSpPr txBox="1"/>
          <p:nvPr/>
        </p:nvSpPr>
        <p:spPr>
          <a:xfrm>
            <a:off x="6096000" y="38862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/>
              <a:t>B</a:t>
            </a:r>
            <a:endParaRPr lang="sr-Latn-RS"/>
          </a:p>
        </p:txBody>
      </p:sp>
      <p:sp>
        <p:nvSpPr>
          <p:cNvPr id="7" name="TextBox 6"/>
          <p:cNvSpPr txBox="1"/>
          <p:nvPr/>
        </p:nvSpPr>
        <p:spPr>
          <a:xfrm>
            <a:off x="3771900" y="58293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/>
              <a:t>C</a:t>
            </a:r>
            <a:endParaRPr lang="sr-Latn-RS"/>
          </a:p>
        </p:txBody>
      </p:sp>
      <p:sp>
        <p:nvSpPr>
          <p:cNvPr id="8" name="TextBox 7"/>
          <p:cNvSpPr txBox="1"/>
          <p:nvPr/>
        </p:nvSpPr>
        <p:spPr>
          <a:xfrm>
            <a:off x="6096000" y="58293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/>
              <a:t>D</a:t>
            </a:r>
            <a:endParaRPr lang="sr-Latn-R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828800"/>
            <a:ext cx="6467475" cy="4847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Normalna distribucija i njena varijansa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94386" y="2438400"/>
            <a:ext cx="151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Veća varijansa</a:t>
            </a:r>
            <a:endParaRPr lang="sr-Latn-RS" dirty="0"/>
          </a:p>
        </p:txBody>
      </p:sp>
      <p:sp>
        <p:nvSpPr>
          <p:cNvPr id="5" name="TextBox 4"/>
          <p:cNvSpPr txBox="1"/>
          <p:nvPr/>
        </p:nvSpPr>
        <p:spPr>
          <a:xfrm>
            <a:off x="6717955" y="5181600"/>
            <a:ext cx="166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Manja varijansa</a:t>
            </a:r>
            <a:endParaRPr lang="sr-Latn-R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 cstate="print"/>
          <a:srcRect t="5168"/>
          <a:stretch>
            <a:fillRect/>
          </a:stretch>
        </p:blipFill>
        <p:spPr bwMode="auto">
          <a:xfrm>
            <a:off x="685800" y="5257800"/>
            <a:ext cx="7296150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0047" y="3894138"/>
            <a:ext cx="403098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875088"/>
            <a:ext cx="287274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86237" y="2283459"/>
            <a:ext cx="4038600" cy="1303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3920" y="2367279"/>
            <a:ext cx="2324100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Varijansa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828800"/>
            <a:ext cx="8534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iskretn</a:t>
            </a:r>
            <a:r>
              <a:rPr lang="en-U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distribucij</a:t>
            </a:r>
            <a:r>
              <a:rPr lang="en-U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datu sa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uzoraka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 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= [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r>
              <a:rPr lang="sr-Latn-RS" sz="20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1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,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r>
              <a:rPr lang="sr-Latn-RS" sz="20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2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, …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r>
              <a:rPr lang="sr-Latn-RS" sz="20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], sa verovatnoćama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</a:t>
            </a:r>
            <a:r>
              <a:rPr lang="sr-Latn-RS" sz="20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1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,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</a:t>
            </a:r>
            <a:r>
              <a:rPr lang="sr-Latn-RS" sz="20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2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, ..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</a:t>
            </a:r>
            <a:r>
              <a:rPr lang="sr-Latn-RS" sz="20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, gde je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μ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očekivana vrednost.</a:t>
            </a:r>
          </a:p>
          <a:p>
            <a:endParaRPr lang="sr-Latn-RS" sz="2000" i="1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i="1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i="1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Za skup podjednako verovatnih vrednosti, kao što je nasumični uzorak iz neke distribucije, imamo uprošćenu fomu, gde je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μ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prosečna vrednost.</a:t>
            </a: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Vrednost varijanse se može izraziti be</a:t>
            </a:r>
            <a:r>
              <a:rPr lang="en-U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z </a:t>
            </a: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ekplicitnog računanja </a:t>
            </a:r>
            <a:r>
              <a:rPr lang="sr-Latn-RS" sz="20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μ</a:t>
            </a: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Varijansa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600201"/>
            <a:ext cx="236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Osobine varijanse</a:t>
            </a: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9950" y="1341120"/>
            <a:ext cx="23241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4063" y="2233295"/>
            <a:ext cx="50958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0788" y="3039745"/>
            <a:ext cx="41624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24125" y="3855720"/>
            <a:ext cx="4095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1" y="4683576"/>
            <a:ext cx="4267200" cy="161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4400" y="4762349"/>
            <a:ext cx="4347377" cy="14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1" y="4419600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Standardna devijacija</a:t>
            </a: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45488" y="4419600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Unbiased sample variance</a:t>
            </a: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Normalna distribucija i njena varijansa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3810000"/>
            <a:ext cx="395934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533400" y="1447800"/>
            <a:ext cx="6400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nsolas" pitchFamily="49" charset="0"/>
              </a:rPr>
              <a:t>x = [randn(1000,1) randn(1000,1)*5];</a:t>
            </a:r>
          </a:p>
          <a:p>
            <a:r>
              <a:rPr lang="sr-Latn-RS" dirty="0" smtClean="0">
                <a:latin typeface="Consolas" pitchFamily="49" charset="0"/>
              </a:rPr>
              <a:t>xr </a:t>
            </a:r>
            <a:r>
              <a:rPr lang="en-US" dirty="0" smtClean="0">
                <a:latin typeface="Consolas" pitchFamily="49" charset="0"/>
              </a:rPr>
              <a:t>= R*x’;</a:t>
            </a:r>
          </a:p>
          <a:p>
            <a:endParaRPr lang="en-US" dirty="0" smtClean="0">
              <a:latin typeface="Consolas" pitchFamily="49" charset="0"/>
            </a:endParaRPr>
          </a:p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Po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što je rotacija afina transformacije onda rotaciju možemo predstaviti kao množenje matricom R gde je A ugao rotacije.</a:t>
            </a:r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en-US" dirty="0" smtClean="0">
              <a:latin typeface="Consolas" pitchFamily="49" charset="0"/>
            </a:endParaRPr>
          </a:p>
          <a:p>
            <a:endParaRPr lang="sr-Latn-R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81000" y="2895600"/>
          <a:ext cx="3335161" cy="1035050"/>
        </p:xfrm>
        <a:graphic>
          <a:graphicData uri="http://schemas.openxmlformats.org/presentationml/2006/ole">
            <p:oleObj spid="_x0000_s53251" name="Equation" r:id="rId4" imgW="1473120" imgH="457200" progId="Equation.3">
              <p:embed/>
            </p:oleObj>
          </a:graphicData>
        </a:graphic>
      </p:graphicFrame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8856" y="3810000"/>
            <a:ext cx="395934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urved Down Arrow 6"/>
          <p:cNvSpPr/>
          <p:nvPr/>
        </p:nvSpPr>
        <p:spPr>
          <a:xfrm>
            <a:off x="3886200" y="3581400"/>
            <a:ext cx="15240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32004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i="1" dirty="0" smtClean="0">
                <a:latin typeface="Cambria" pitchFamily="18" charset="0"/>
              </a:rPr>
              <a:t>R</a:t>
            </a:r>
            <a:endParaRPr lang="en-US" i="1" dirty="0"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Principal Component Analysis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200" y="1460500"/>
            <a:ext cx="569595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8600" y="1828800"/>
            <a:ext cx="3200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Cilj:</a:t>
            </a:r>
          </a:p>
          <a:p>
            <a:pPr>
              <a:buFont typeface="Arial" charset="0"/>
              <a:buChar char="•"/>
            </a:pP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Organizovati podatke tako da je najveca varijansa u provoj dimenziji, druga najveca u drugoj i tako dalje.</a:t>
            </a:r>
          </a:p>
          <a:p>
            <a:pPr>
              <a:buFont typeface="Arial" charset="0"/>
              <a:buChar char="•"/>
            </a:pP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Smanjiti dimenzionalnost originalnog prostora izbacivanjem komponenti sa malim varijansama</a:t>
            </a:r>
          </a:p>
          <a:p>
            <a:pPr>
              <a:buFont typeface="Arial" charset="0"/>
              <a:buChar char="•"/>
            </a:pP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Principal Component Analysis</a:t>
            </a:r>
            <a:endParaRPr lang="sr-Latn-RS" sz="44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3810000"/>
            <a:ext cx="395934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533400" y="1447800"/>
            <a:ext cx="7924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nsolas" pitchFamily="49" charset="0"/>
              </a:rPr>
              <a:t>[a b c] = princomp(xr');</a:t>
            </a:r>
          </a:p>
          <a:p>
            <a:endParaRPr lang="sr-Latn-RS" dirty="0" smtClean="0">
              <a:latin typeface="Consolas" pitchFamily="49" charset="0"/>
            </a:endParaRPr>
          </a:p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 – je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matrica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kojom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se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transformi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še natrag u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“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ispravljenu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”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distribuciju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 primer ako je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</a:t>
            </a:r>
            <a:r>
              <a:rPr lang="pt-BR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=</a:t>
            </a:r>
            <a:r>
              <a:rPr lang="sr-Cyrl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[</a:t>
            </a:r>
            <a:r>
              <a:rPr lang="pt-BR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0.6495    0.7604 ; 0.7604   -0.6495] onda je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</a:t>
            </a:r>
            <a:r>
              <a:rPr lang="pt-BR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= [-0.7597   -0.6503; 0.6503   -0.7597]</a:t>
            </a:r>
            <a:endParaRPr lang="sr-Cyrl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Cyrl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onsolas" pitchFamily="49" charset="0"/>
            </a:endParaRPr>
          </a:p>
          <a:p>
            <a:endParaRPr lang="sr-Latn-RS" dirty="0" smtClean="0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856" y="3810000"/>
            <a:ext cx="395934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urved Down Arrow 6"/>
          <p:cNvSpPr/>
          <p:nvPr/>
        </p:nvSpPr>
        <p:spPr>
          <a:xfrm flipH="1">
            <a:off x="3810000" y="3581400"/>
            <a:ext cx="14478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1959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p:oleObj spid="_x0000_s54275" name="Equation" r:id="rId5" imgW="914400" imgH="215640" progId="Equation.3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410200" y="2590800"/>
          <a:ext cx="3219450" cy="990600"/>
        </p:xfrm>
        <a:graphic>
          <a:graphicData uri="http://schemas.openxmlformats.org/presentationml/2006/ole">
            <p:oleObj spid="_x0000_s54276" name="Equation" r:id="rId6" imgW="1485720" imgH="457200" progId="Equation.3">
              <p:embed/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Principal Component Analysis</a:t>
            </a:r>
            <a:endParaRPr kumimoji="0" lang="sr-Latn-C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0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 MNIST</a:t>
            </a: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901226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50827" y="2743200"/>
            <a:ext cx="242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mtClean="0"/>
              <a:t>Osnovne komponente</a:t>
            </a:r>
            <a:br>
              <a:rPr lang="sr-Latn-CS" smtClean="0"/>
            </a:br>
            <a:r>
              <a:rPr lang="sr-Latn-CS" smtClean="0"/>
              <a:t>sa najvećom varijansom</a:t>
            </a:r>
            <a:endParaRPr lang="sr-Latn-C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5659" y="1115616"/>
            <a:ext cx="3589741" cy="26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5659" y="4011216"/>
            <a:ext cx="3589741" cy="26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>
            <a:endCxn id="18434" idx="1"/>
          </p:cNvCxnSpPr>
          <p:nvPr/>
        </p:nvCxnSpPr>
        <p:spPr>
          <a:xfrm flipV="1">
            <a:off x="3962400" y="2462808"/>
            <a:ext cx="1363259" cy="1347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8435" idx="1"/>
          </p:cNvCxnSpPr>
          <p:nvPr/>
        </p:nvCxnSpPr>
        <p:spPr>
          <a:xfrm>
            <a:off x="3962400" y="4800600"/>
            <a:ext cx="1363259" cy="5578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6600" y="2286000"/>
            <a:ext cx="1848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dirty="0" smtClean="0"/>
              <a:t>Rekonstrukcija sa </a:t>
            </a:r>
            <a:br>
              <a:rPr lang="sr-Latn-CS" dirty="0" smtClean="0"/>
            </a:br>
            <a:r>
              <a:rPr lang="sr-Latn-CS" dirty="0" smtClean="0"/>
              <a:t>120 komponenti</a:t>
            </a:r>
            <a:endParaRPr lang="sr-Latn-CS" dirty="0"/>
          </a:p>
        </p:txBody>
      </p:sp>
      <p:sp>
        <p:nvSpPr>
          <p:cNvPr id="13" name="TextBox 12"/>
          <p:cNvSpPr txBox="1"/>
          <p:nvPr/>
        </p:nvSpPr>
        <p:spPr>
          <a:xfrm>
            <a:off x="3733800" y="5257800"/>
            <a:ext cx="1848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dirty="0" smtClean="0"/>
              <a:t>Rekonstrukcija sa </a:t>
            </a:r>
            <a:br>
              <a:rPr lang="sr-Latn-CS" dirty="0" smtClean="0"/>
            </a:br>
            <a:r>
              <a:rPr lang="sr-Latn-CS" dirty="0" smtClean="0"/>
              <a:t>20 komponenti</a:t>
            </a:r>
            <a:endParaRPr lang="sr-Latn-C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Statistička analiza slike</a:t>
            </a:r>
            <a:endParaRPr lang="sr-Latn-RS" dirty="0"/>
          </a:p>
        </p:txBody>
      </p:sp>
      <p:pic>
        <p:nvPicPr>
          <p:cNvPr id="2050" name="Picture 2" descr="E:\Dropbox\Current work\Djordje\Soft Computing\sc 5 predavanja\nature-forest-industry-rai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2564892" cy="17099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836" y="1372360"/>
            <a:ext cx="2615164" cy="170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flipH="1">
            <a:off x="3733800" y="61722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10286" r="8571" b="6857"/>
          <a:stretch>
            <a:fillRect/>
          </a:stretch>
        </p:blipFill>
        <p:spPr bwMode="auto">
          <a:xfrm>
            <a:off x="4907300" y="3505200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10286" r="8571" b="6857"/>
          <a:stretch>
            <a:fillRect/>
          </a:stretch>
        </p:blipFill>
        <p:spPr bwMode="auto">
          <a:xfrm>
            <a:off x="5288858" y="3853375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l="10286" r="8571" b="6857"/>
          <a:stretch>
            <a:fillRect/>
          </a:stretch>
        </p:blipFill>
        <p:spPr bwMode="auto">
          <a:xfrm>
            <a:off x="5670416" y="4201551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 l="10286" r="8571" b="6857"/>
          <a:stretch>
            <a:fillRect/>
          </a:stretch>
        </p:blipFill>
        <p:spPr bwMode="auto">
          <a:xfrm>
            <a:off x="6051974" y="4549726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10286" r="8571" b="6857"/>
          <a:stretch>
            <a:fillRect/>
          </a:stretch>
        </p:blipFill>
        <p:spPr bwMode="auto">
          <a:xfrm>
            <a:off x="6433532" y="4897902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/>
          <a:srcRect l="10286" r="8571" b="6857"/>
          <a:stretch>
            <a:fillRect/>
          </a:stretch>
        </p:blipFill>
        <p:spPr bwMode="auto">
          <a:xfrm>
            <a:off x="6815090" y="5246077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019800" y="4648200"/>
            <a:ext cx="1628972" cy="369332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sr-Latn-RS" smtClean="0">
                <a:solidFill>
                  <a:schemeClr val="bg1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Image patches</a:t>
            </a:r>
            <a:endParaRPr lang="sr-Latn-RS">
              <a:solidFill>
                <a:schemeClr val="bg1"/>
              </a:solidFill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200400" y="1905000"/>
            <a:ext cx="3048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05200" y="1524000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Pretvorimo sliku u 2D crno belu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9200" y="2971800"/>
            <a:ext cx="407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Izdvojimo 20x20 pixela random delove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7000" y="6248400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Uradimo PCA nad </a:t>
            </a:r>
            <a:r>
              <a:rPr lang="sr-Latn-RS" i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image patches</a:t>
            </a:r>
            <a:endParaRPr lang="sr-Latn-RS" i="1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305800" y="3276600"/>
            <a:ext cx="0" cy="1219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8" cstate="print"/>
          <a:srcRect l="10822" t="5772" r="10173" b="7648"/>
          <a:stretch>
            <a:fillRect/>
          </a:stretch>
        </p:blipFill>
        <p:spPr bwMode="auto">
          <a:xfrm>
            <a:off x="381000" y="4495800"/>
            <a:ext cx="203962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2438400" y="2215944"/>
            <a:ext cx="4267200" cy="4642056"/>
            <a:chOff x="762000" y="1752600"/>
            <a:chExt cx="7467600" cy="510162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3505200" cy="262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1752600"/>
              <a:ext cx="3505200" cy="262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b="1593"/>
            <a:stretch>
              <a:fillRect/>
            </a:stretch>
          </p:blipFill>
          <p:spPr bwMode="auto">
            <a:xfrm>
              <a:off x="762000" y="4267200"/>
              <a:ext cx="3505200" cy="2587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1593"/>
            <a:stretch>
              <a:fillRect/>
            </a:stretch>
          </p:blipFill>
          <p:spPr bwMode="auto">
            <a:xfrm>
              <a:off x="4724400" y="4267200"/>
              <a:ext cx="3505200" cy="2587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/>
          </a:bodyPr>
          <a:lstStyle/>
          <a:p>
            <a:r>
              <a:rPr lang="sr-Latn-RS" sz="3100" smtClean="0"/>
              <a:t>Osnovne komponente slike 3x3, 4x4, 5x5, 6x6</a:t>
            </a:r>
            <a:endParaRPr lang="sr-Latn-RS" sz="310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r-Latn-RS" dirty="0" smtClean="0"/>
              <a:t>Statistička analiza slike</a:t>
            </a: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Algoritam za označavanje povezanih regiona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mtClean="0"/>
              <a:t>Pretpostavke </a:t>
            </a:r>
            <a:r>
              <a:rPr lang="sr-Latn-RS" smtClean="0"/>
              <a:t>i analiza</a:t>
            </a:r>
            <a:endParaRPr lang="sr-Latn-RS" smtClean="0"/>
          </a:p>
          <a:p>
            <a:pPr lvl="1"/>
            <a:r>
              <a:rPr lang="sr-Latn-RS" smtClean="0"/>
              <a:t>1 bit </a:t>
            </a:r>
            <a:r>
              <a:rPr lang="sr-Latn-RS" smtClean="0"/>
              <a:t>rasterska </a:t>
            </a:r>
            <a:r>
              <a:rPr lang="sr-Latn-RS" smtClean="0"/>
              <a:t>matrica</a:t>
            </a:r>
            <a:endParaRPr lang="sr-Latn-RS" smtClean="0"/>
          </a:p>
          <a:p>
            <a:pPr lvl="2"/>
            <a:r>
              <a:rPr lang="sr-Latn-RS" smtClean="0"/>
              <a:t>True </a:t>
            </a:r>
            <a:r>
              <a:rPr lang="sr-Latn-RS" smtClean="0"/>
              <a:t>označava postojanje oblika i false označava ne postojanje.</a:t>
            </a:r>
            <a:endParaRPr lang="sr-Latn-RS" smtClean="0"/>
          </a:p>
          <a:p>
            <a:pPr lvl="1"/>
            <a:r>
              <a:rPr lang="sr-Latn-RS" smtClean="0"/>
              <a:t>Parametri</a:t>
            </a:r>
            <a:r>
              <a:rPr lang="sr-Latn-RS" smtClean="0"/>
              <a:t>:</a:t>
            </a:r>
            <a:r>
              <a:rPr lang="sr-Latn-RS" smtClean="0"/>
              <a:t> </a:t>
            </a:r>
            <a:r>
              <a:rPr lang="sr-Latn-RS" smtClean="0"/>
              <a:t>4</a:t>
            </a:r>
            <a:r>
              <a:rPr lang="sr-Latn-RS" smtClean="0"/>
              <a:t>,</a:t>
            </a:r>
            <a:r>
              <a:rPr lang="sr-Latn-RS" smtClean="0"/>
              <a:t> 8 </a:t>
            </a:r>
            <a:r>
              <a:rPr lang="sr-Latn-RS" smtClean="0"/>
              <a:t>ili komplikovanija </a:t>
            </a:r>
            <a:r>
              <a:rPr lang="sr-Latn-RS" smtClean="0"/>
              <a:t>prostorna </a:t>
            </a:r>
            <a:r>
              <a:rPr lang="sr-Latn-RS" smtClean="0"/>
              <a:t>struktura</a:t>
            </a:r>
            <a:r>
              <a:rPr lang="sr-Latn-RS" smtClean="0"/>
              <a:t> </a:t>
            </a:r>
            <a:endParaRPr lang="sr-Latn-RS" smtClean="0"/>
          </a:p>
          <a:p>
            <a:pPr lvl="1"/>
            <a:r>
              <a:rPr lang="sr-Latn-RS" smtClean="0"/>
              <a:t>Algoritam se izvršava u vremenu proporcionalnom broju piksela </a:t>
            </a:r>
            <a:r>
              <a:rPr lang="sr-Latn-RS" smtClean="0"/>
              <a:t>u </a:t>
            </a:r>
            <a:r>
              <a:rPr lang="sr-Latn-RS" smtClean="0"/>
              <a:t>slici</a:t>
            </a:r>
            <a:r>
              <a:rPr lang="sr-Latn-RS" smtClean="0"/>
              <a:t> </a:t>
            </a:r>
            <a:endParaRPr lang="sr-Latn-R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8633"/>
          <a:stretch>
            <a:fillRect/>
          </a:stretch>
        </p:blipFill>
        <p:spPr bwMode="auto">
          <a:xfrm>
            <a:off x="1581912" y="1444752"/>
            <a:ext cx="5980176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Dekompozicija digitalne slike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/>
          </a:bodyPr>
          <a:lstStyle/>
          <a:p>
            <a:r>
              <a:rPr lang="sr-Latn-RS" dirty="0" smtClean="0"/>
              <a:t>Osnovne linearne komponente slike</a:t>
            </a:r>
            <a:r>
              <a:rPr lang="en-US" dirty="0" smtClean="0"/>
              <a:t> 7x7</a:t>
            </a:r>
            <a:r>
              <a:rPr lang="sr-Latn-RS" dirty="0" smtClean="0"/>
              <a:t>:</a:t>
            </a: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47800"/>
            <a:ext cx="6553200" cy="528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Dekompozicija digitalne slike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sr-Latn-RS" dirty="0" smtClean="0"/>
              <a:t>Osnovne linearne komponente slike</a:t>
            </a:r>
            <a:r>
              <a:rPr lang="en-US" dirty="0" smtClean="0"/>
              <a:t> 16x16</a:t>
            </a:r>
            <a:r>
              <a:rPr lang="sr-Latn-RS" dirty="0" smtClean="0"/>
              <a:t>: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Dekompozicija slike</a:t>
            </a:r>
            <a:r>
              <a:rPr lang="en-US" dirty="0" smtClean="0"/>
              <a:t>: FFT2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2075"/>
            <a:ext cx="8229600" cy="1676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Primenom 2D Furier transformacije možemo sliku dekomponovati u frenkvencije i faze.</a:t>
            </a:r>
          </a:p>
          <a:p>
            <a:r>
              <a:rPr lang="sr-Latn-RS" dirty="0" smtClean="0"/>
              <a:t>Ovaj proces je sličan grafičkom eq</a:t>
            </a:r>
            <a:br>
              <a:rPr lang="sr-Latn-RS" dirty="0" smtClean="0"/>
            </a:br>
            <a:r>
              <a:rPr lang="sr-Latn-RS" dirty="0" smtClean="0"/>
              <a:t>za zvuk, ali radi u 2D</a:t>
            </a:r>
            <a:endParaRPr lang="sr-Latn-R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2880" b="3819"/>
          <a:stretch>
            <a:fillRect/>
          </a:stretch>
        </p:blipFill>
        <p:spPr bwMode="auto">
          <a:xfrm>
            <a:off x="152400" y="2867025"/>
            <a:ext cx="463867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7496" y="4749800"/>
            <a:ext cx="2719501" cy="204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4114800" y="3713000"/>
            <a:ext cx="2142696" cy="55420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114800" y="5659600"/>
            <a:ext cx="2209800" cy="43640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14800" y="32766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Amplituda</a:t>
            </a:r>
            <a:endParaRPr lang="sr-Latn-RS" dirty="0"/>
          </a:p>
        </p:txBody>
      </p:sp>
      <p:sp>
        <p:nvSpPr>
          <p:cNvPr id="14" name="TextBox 13"/>
          <p:cNvSpPr txBox="1"/>
          <p:nvPr/>
        </p:nvSpPr>
        <p:spPr>
          <a:xfrm>
            <a:off x="4275451" y="6096000"/>
            <a:ext cx="5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Faza</a:t>
            </a:r>
            <a:endParaRPr lang="sr-Latn-R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2590800"/>
            <a:ext cx="2719501" cy="204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Dekompozicija slike</a:t>
            </a:r>
            <a:r>
              <a:rPr lang="en-US" dirty="0" smtClean="0"/>
              <a:t>: FFT2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mtClean="0"/>
              <a:t>Manipulacijom amplitude frekvencija možemo izbaciti niske frekvencije:</a:t>
            </a:r>
          </a:p>
          <a:p>
            <a:r>
              <a:rPr lang="sr-Latn-RS" smtClean="0"/>
              <a:t>Izbačene 3, 10 i 30 osnovnih frekvencija</a:t>
            </a:r>
            <a:endParaRPr lang="sr-Latn-RS"/>
          </a:p>
        </p:txBody>
      </p:sp>
      <p:grpSp>
        <p:nvGrpSpPr>
          <p:cNvPr id="4" name="Group 6"/>
          <p:cNvGrpSpPr/>
          <p:nvPr/>
        </p:nvGrpSpPr>
        <p:grpSpPr>
          <a:xfrm>
            <a:off x="-148184" y="3567112"/>
            <a:ext cx="9440368" cy="2681288"/>
            <a:chOff x="3280816" y="4419600"/>
            <a:chExt cx="9440368" cy="268128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80816" y="4419600"/>
              <a:ext cx="3577184" cy="268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12408" y="4419600"/>
              <a:ext cx="3577184" cy="268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0" y="4419600"/>
              <a:ext cx="3577184" cy="268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Dekompozicija slike</a:t>
            </a:r>
            <a:r>
              <a:rPr lang="en-US" dirty="0" smtClean="0"/>
              <a:t>: FFT2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200"/>
          </a:xfrm>
        </p:spPr>
        <p:txBody>
          <a:bodyPr/>
          <a:lstStyle/>
          <a:p>
            <a:r>
              <a:rPr lang="sr-Latn-RS" dirty="0" smtClean="0"/>
              <a:t>Manipulacijom amplitude frekvencija možemo izbaciti niske frekvencije:</a:t>
            </a:r>
          </a:p>
          <a:p>
            <a:r>
              <a:rPr lang="sr-Latn-RS" dirty="0" smtClean="0"/>
              <a:t>Izbačene 240, 272 i 276! najviših frekvencija</a:t>
            </a:r>
            <a:endParaRPr lang="sr-Latn-R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581400"/>
            <a:ext cx="3589741" cy="26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7130" y="3581400"/>
            <a:ext cx="3589741" cy="26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36941" y="3581400"/>
            <a:ext cx="3589741" cy="26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Dekompozicija slike: FFT2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5029200"/>
          </a:xfrm>
        </p:spPr>
        <p:txBody>
          <a:bodyPr/>
          <a:lstStyle/>
          <a:p>
            <a:r>
              <a:rPr lang="sr-Latn-RS" dirty="0" smtClean="0"/>
              <a:t>Postepeno ubacujemo visoke frekvencije</a:t>
            </a:r>
          </a:p>
          <a:p>
            <a:r>
              <a:rPr lang="sr-Latn-RS" dirty="0" smtClean="0"/>
              <a:t>Većina signala je u niskim frekvencijama!</a:t>
            </a:r>
            <a:endParaRPr lang="sr-Latn-R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0751" y="4624358"/>
            <a:ext cx="3142699" cy="226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370" y="4624358"/>
            <a:ext cx="3142699" cy="226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482850"/>
            <a:ext cx="3142699" cy="226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9870" y="4624358"/>
            <a:ext cx="3142699" cy="226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9870" y="2482850"/>
            <a:ext cx="3142699" cy="226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01276" y="2482850"/>
            <a:ext cx="3142699" cy="226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b="2174"/>
          <a:stretch>
            <a:fillRect/>
          </a:stretch>
        </p:blipFill>
        <p:spPr bwMode="auto">
          <a:xfrm>
            <a:off x="76200" y="-1"/>
            <a:ext cx="2064248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b="3333"/>
          <a:stretch>
            <a:fillRect/>
          </a:stretch>
        </p:blipFill>
        <p:spPr bwMode="auto">
          <a:xfrm>
            <a:off x="3240751" y="-1"/>
            <a:ext cx="1983546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0"/>
            <a:ext cx="27547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Dekompozicija slike: FFT2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89" y="1320800"/>
            <a:ext cx="328194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 l="2241" t="5787" r="5882" b="4521"/>
          <a:stretch>
            <a:fillRect/>
          </a:stretch>
        </p:blipFill>
        <p:spPr bwMode="auto">
          <a:xfrm>
            <a:off x="5029200" y="1320800"/>
            <a:ext cx="362808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664" y="1051560"/>
            <a:ext cx="7685544" cy="576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Originalne MNIST cifre 3</a:t>
            </a:r>
            <a:endParaRPr lang="sr-Latn-R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MNIST sa izbačenim osnovnim frekvencijama</a:t>
            </a:r>
            <a:endParaRPr lang="sr-Latn-R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320" y="1054926"/>
            <a:ext cx="7668991" cy="57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za označavanje povezanih regiona</a:t>
            </a:r>
            <a:endParaRPr lang="sr-Latn-R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Počevši od nekog crnog piksela iskoristiti </a:t>
            </a:r>
            <a:br>
              <a:rPr lang="sr-Latn-RS" dirty="0" smtClean="0"/>
            </a:br>
            <a:r>
              <a:rPr lang="sr-Latn-RS" dirty="0" smtClean="0"/>
              <a:t>pretragu u dubinu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6281" y="2819401"/>
            <a:ext cx="391012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2819400"/>
            <a:ext cx="373888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2689" y="1481067"/>
            <a:ext cx="792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Obeležja ili osobine slike: interesantni-važni lokalni oblici</a:t>
            </a:r>
          </a:p>
          <a:p>
            <a:pPr lvl="1" indent="-4572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Detekcija osobina predstavlja VAŽAN korak u prepoznavanju oblika na slici (metoda bazirana na osobinama)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Primeri osobina:</a:t>
            </a:r>
          </a:p>
          <a:p>
            <a:pPr lvl="2" indent="-4572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Ivice</a:t>
            </a:r>
          </a:p>
          <a:p>
            <a:pPr lvl="2" indent="-4572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Linije, </a:t>
            </a:r>
          </a:p>
          <a:p>
            <a:pPr lvl="2" indent="-4572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Krive </a:t>
            </a:r>
          </a:p>
          <a:p>
            <a:pPr lvl="2" indent="-4572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Geometrijski oblici 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(kružnice, lukovi...)</a:t>
            </a:r>
          </a:p>
          <a:p>
            <a:pPr lvl="2" indent="-4572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Uglovi, izolovani regioni</a:t>
            </a:r>
          </a:p>
          <a:p>
            <a:pPr lvl="2" indent="-4572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Domenski specifični oblici</a:t>
            </a:r>
          </a:p>
          <a:p>
            <a:pPr marL="457200" indent="-457200"/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743200"/>
            <a:ext cx="4953000" cy="4003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osobin</a:t>
            </a:r>
            <a:r>
              <a:rPr kumimoji="0" lang="en-U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752600"/>
            <a:ext cx="488366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105400" y="3475672"/>
            <a:ext cx="3886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463550">
              <a:buFont typeface="Wingdings" pitchFamily="2" charset="2"/>
              <a:buChar char="§"/>
            </a:pPr>
            <a:r>
              <a:rPr lang="sr-Latn-RS" smtClean="0">
                <a:latin typeface="Comic Sans MS" pitchFamily="66" charset="0"/>
              </a:rPr>
              <a:t>Prewitt, Sobel, </a:t>
            </a:r>
          </a:p>
          <a:p>
            <a:pPr marL="463550" indent="-463550">
              <a:buFont typeface="Wingdings" pitchFamily="2" charset="2"/>
              <a:buChar char="§"/>
            </a:pPr>
            <a:r>
              <a:rPr lang="sr-Latn-RS" smtClean="0">
                <a:latin typeface="Comic Sans MS" pitchFamily="66" charset="0"/>
              </a:rPr>
              <a:t>Roberts operatori</a:t>
            </a:r>
          </a:p>
          <a:p>
            <a:pPr marL="463550" indent="-463550">
              <a:buFont typeface="Wingdings" pitchFamily="2" charset="2"/>
              <a:buChar char="§"/>
            </a:pPr>
            <a:r>
              <a:rPr lang="sr-Latn-RS" smtClean="0">
                <a:latin typeface="Comic Sans MS" pitchFamily="66" charset="0"/>
              </a:rPr>
              <a:t>Laplasian </a:t>
            </a:r>
          </a:p>
          <a:p>
            <a:pPr marL="463550" indent="-463550">
              <a:buFont typeface="Wingdings" pitchFamily="2" charset="2"/>
              <a:buChar char="§"/>
            </a:pPr>
            <a:r>
              <a:rPr lang="sr-Latn-RS" smtClean="0">
                <a:latin typeface="Comic Sans MS" pitchFamily="66" charset="0"/>
              </a:rPr>
              <a:t>Canny detektori ivica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endParaRPr lang="sr-Latn-RS" smtClean="0">
              <a:latin typeface="Comic Sans MS" pitchFamily="66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ivica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ivica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5029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3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</a:t>
            </a:r>
            <a:r>
              <a:rPr kumimoji="0" lang="sr-Latn-RS" sz="32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velikih lokalnih promena inteziteta je indikativna za ivice na slici.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sr-Latn-RS" sz="3200" b="0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Za kontinualne funkcije izvodi mogu biti indikator velikih lokalnih promena, ivica.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sr-Latn-RS" sz="32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Za diskretizovanu funkciju kao što je raster slika potrebno je koristiti diskretan izvod.</a:t>
            </a:r>
            <a:endParaRPr kumimoji="0" lang="sr-Latn-RS" sz="28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37" y="3316485"/>
            <a:ext cx="4572000" cy="3429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1002" y="3310770"/>
            <a:ext cx="4587240" cy="344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ivica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5029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32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Kako rešavamo problem u 1D</a:t>
            </a:r>
            <a:r>
              <a:rPr kumimoji="0" lang="sr-Latn-RS" sz="3200" b="0" i="0" u="none" strike="noStrike" kern="1200" cap="none" spc="0" normalizeH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signalu?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sr-Latn-RS" sz="32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Preko diskretnog izvoda: </a:t>
            </a:r>
          </a:p>
          <a:p>
            <a:pPr marL="800100" lvl="1" indent="-342900">
              <a:spcBef>
                <a:spcPct val="20000"/>
              </a:spcBef>
            </a:pPr>
            <a:r>
              <a:rPr lang="sr-Latn-RS" sz="3200" smtClean="0">
                <a:latin typeface="Consolas" pitchFamily="49" charset="0"/>
                <a:ea typeface="CMU Serif" pitchFamily="2" charset="0"/>
                <a:cs typeface="CMU Serif" pitchFamily="2" charset="0"/>
              </a:rPr>
              <a:t>yd = y(2:end)-y(1:end-2)</a:t>
            </a:r>
            <a:endParaRPr kumimoji="0" lang="sr-Latn-RS" sz="28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800" y="40386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i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</a:t>
            </a:r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(x)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200" y="403860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i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d/dx f</a:t>
            </a:r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(x) 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0" name="Oval 9"/>
          <p:cNvSpPr/>
          <p:nvPr/>
        </p:nvSpPr>
        <p:spPr>
          <a:xfrm rot="5147146">
            <a:off x="996710" y="4766594"/>
            <a:ext cx="1480617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6" name="Oval 15"/>
          <p:cNvSpPr/>
          <p:nvPr/>
        </p:nvSpPr>
        <p:spPr>
          <a:xfrm>
            <a:off x="1828800" y="4686300"/>
            <a:ext cx="990600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9" name="Oval 18"/>
          <p:cNvSpPr/>
          <p:nvPr/>
        </p:nvSpPr>
        <p:spPr>
          <a:xfrm>
            <a:off x="5791200" y="4114800"/>
            <a:ext cx="990600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3" name="Oval 22"/>
          <p:cNvSpPr/>
          <p:nvPr/>
        </p:nvSpPr>
        <p:spPr>
          <a:xfrm>
            <a:off x="6441798" y="3505200"/>
            <a:ext cx="990600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4" name="Oval 23"/>
          <p:cNvSpPr/>
          <p:nvPr/>
        </p:nvSpPr>
        <p:spPr>
          <a:xfrm>
            <a:off x="6858000" y="2286000"/>
            <a:ext cx="1981200" cy="8382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 smtClean="0">
                <a:solidFill>
                  <a:schemeClr val="tx1"/>
                </a:solidFill>
              </a:rPr>
              <a:t>Detektovane</a:t>
            </a:r>
          </a:p>
          <a:p>
            <a:pPr algn="ctr"/>
            <a:r>
              <a:rPr lang="sr-Latn-RS" dirty="0" smtClean="0">
                <a:solidFill>
                  <a:schemeClr val="tx1"/>
                </a:solidFill>
              </a:rPr>
              <a:t>Ivice</a:t>
            </a:r>
            <a:endParaRPr lang="sr-Latn-R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ivica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5029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Generalizujemo problem na 2D tako što tražimo diskretni izvod u oba smera.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sr-Latn-RS" sz="3200" b="0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sr-Latn-RS" sz="32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3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Izvodi</a:t>
            </a:r>
            <a: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imaju oblik konvolutivnih filtera</a:t>
            </a:r>
            <a:endParaRPr kumimoji="0" lang="sr-Latn-RS" sz="28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5029200"/>
            <a:ext cx="2381250" cy="1533525"/>
          </a:xfrm>
          <a:prstGeom prst="rect">
            <a:avLst/>
          </a:prstGeom>
          <a:noFill/>
        </p:spPr>
      </p:pic>
      <p:pic>
        <p:nvPicPr>
          <p:cNvPr id="6" name="Picture 2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0" y="5029200"/>
            <a:ext cx="2381250" cy="153352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09600" y="4417368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Prewitt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4417368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Sobel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901700" y="2667000"/>
          <a:ext cx="7340600" cy="1295400"/>
        </p:xfrm>
        <a:graphic>
          <a:graphicData uri="http://schemas.openxmlformats.org/presentationml/2006/ole">
            <p:oleObj spid="_x0000_s1026" name="Equation" r:id="rId5" imgW="3022560" imgH="5331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ivica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609600" y="1882684"/>
            <a:ext cx="7924800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maskaA = {{-1,  0,  1 }, 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 -2,  0,  2 },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 -1,  0,  1 }};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maskaB = {{-1, -2, -1 }, 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{ 0,  0,  0 },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{ 1,  2,  1 }};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 - 1; y++)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sumA = 0;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sumB = 0;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yy=-1; yy&lt;2; yy++)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xx = -1; xx &lt; 2; xx++)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sumA += maskaA[yy+1, xx+1] * 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)slika[y + yy, x + xx];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sumB += maskaB[yy+1, xx+1] * 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)slika[y + yy, x + xx];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s = sumA*sumA+sumB*sumB;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nslika[y, x] = 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.Sqrt(s));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sr-Latn-RS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8" y="914400"/>
            <a:ext cx="9101524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ivica: Sobol</a:t>
            </a:r>
            <a:endParaRPr kumimoji="0" lang="en-U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ivica: Sobol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06" y="1981200"/>
            <a:ext cx="8891588" cy="401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ivica: Sobol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530" r="52446" b="50633"/>
          <a:stretch>
            <a:fillRect/>
          </a:stretch>
        </p:blipFill>
        <p:spPr bwMode="auto">
          <a:xfrm>
            <a:off x="228600" y="838199"/>
            <a:ext cx="7848600" cy="566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435558"/>
            <a:ext cx="7234237" cy="542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Detekcija ivica: Sobol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Algoritam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8" y="0"/>
            <a:ext cx="9146728" cy="6855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Ostali konvolutivni</a:t>
            </a:r>
            <a:r>
              <a:rPr kumimoji="0" lang="sr-Latn-CS" sz="4400" b="0" i="0" u="none" strike="noStrike" kern="1200" cap="none" spc="0" normalizeH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sr-Latn-C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česti konvolutivni </a:t>
            </a:r>
            <a:r>
              <a:rPr kumimoji="0" lang="sr-Latn-CS" sz="4400" b="0" i="0" u="none" strike="noStrike" kern="1200" cap="none" spc="0" normalizeH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filteri</a:t>
            </a:r>
            <a:endParaRPr kumimoji="0" lang="sr-Latn-C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4953000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Laplasov filter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Slican kao detekcija ivica sa Sobolovim filterom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Za ovaj pristup potrebno je za razliku od Sobolove metode napraviti samo jednu konvoluciju, ali su ivice ekstremne vrednosti dok su ravni delovi sivi.</a:t>
            </a:r>
            <a:endParaRPr lang="sr-Latn-C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 t="30018"/>
          <a:stretch>
            <a:fillRect/>
          </a:stretch>
        </p:blipFill>
        <p:spPr bwMode="auto">
          <a:xfrm>
            <a:off x="0" y="914400"/>
            <a:ext cx="9144000" cy="479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Ostali konvolutivni</a:t>
            </a:r>
            <a:r>
              <a:rPr kumimoji="0" lang="sr-Latn-RS" sz="4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česti konvolutivni </a:t>
            </a:r>
            <a:r>
              <a:rPr kumimoji="0" lang="sr-Latn-RS" sz="4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filteri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3399472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Gausov filter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Blur, pojacavanje niskih frekvencija i smanjenje visokih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“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Čist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”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filter za uklanjanje visokih frekvencija naspram recimo box filtera.</a:t>
            </a:r>
            <a:endParaRPr lang="sr-Latn-C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3426" name="Picture 2" descr="http://homepages.inf.ed.ac.uk/rbf/HIPR2/figs/gausfreq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4981575"/>
            <a:ext cx="4495800" cy="1876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2" y="0"/>
            <a:ext cx="9063038" cy="679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Ostali konvolutivni</a:t>
            </a:r>
            <a:r>
              <a:rPr kumimoji="0" lang="sr-Latn-CS" sz="4400" b="0" i="0" u="none" strike="noStrike" kern="1200" cap="none" spc="0" normalizeH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sr-Latn-C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česti konvolutivni </a:t>
            </a:r>
            <a:r>
              <a:rPr kumimoji="0" lang="sr-Latn-CS" sz="4400" b="0" i="0" u="none" strike="noStrike" kern="1200" cap="none" spc="0" normalizeH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filteri</a:t>
            </a:r>
            <a:endParaRPr kumimoji="0" lang="sr-Latn-C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4724400"/>
            <a:ext cx="670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Laplas-Gausov filter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Mera diskretnog drugog izvoda neke </a:t>
            </a: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slike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Izvod se računa sa vrednostima za svaki piksel u strukturnom elementu konvolucije, zbog toga je rezultat ima umanjene visoke frekvencije u odnosu </a:t>
            </a:r>
            <a:r>
              <a:rPr lang="sr-Latn-C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 Laplasov</a:t>
            </a:r>
            <a:endParaRPr lang="sr-Latn-C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Svetli delovi su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“</a:t>
            </a: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konveksni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”</a:t>
            </a: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a crni delovi su 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“</a:t>
            </a: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konkavni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”</a:t>
            </a:r>
            <a:endParaRPr lang="sr-Latn-C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Ostali konvolutivni</a:t>
            </a:r>
            <a:r>
              <a:rPr kumimoji="0" lang="sr-Latn-RS" sz="4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česti konvolutivni </a:t>
            </a:r>
            <a:r>
              <a:rPr kumimoji="0" lang="sr-Latn-RS" sz="4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filteri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045"/>
            <a:ext cx="9146728" cy="6855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19200" y="47244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Motion filter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Sličan efektu fotografije koja je pomerena tokom ekspozicije</a:t>
            </a:r>
            <a:endParaRPr lang="sr-Latn-C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0" y="838200"/>
            <a:ext cx="3810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4800" y="1905000"/>
            <a:ext cx="5105400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819400"/>
            <a:ext cx="2895600" cy="231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5181600"/>
            <a:ext cx="4181785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3048000" y="1219200"/>
            <a:ext cx="1066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Algoritam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14800" y="1828800"/>
            <a:ext cx="464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28600" y="2286000"/>
            <a:ext cx="4038600" cy="101566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Algoritam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2971800"/>
            <a:ext cx="54864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28600" y="2009002"/>
            <a:ext cx="4038600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slika[y, x] = rr;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region.regId = regNum;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region.points.Add(pt);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regions.Add(region);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front.Add(pt);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Algoritam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3998260"/>
            <a:ext cx="5486400" cy="19453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28600" y="1178005"/>
            <a:ext cx="4038600" cy="323165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front.RemoveAt(0);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endParaRPr lang="en-US" sz="1200" dirty="0" smtClean="0">
              <a:latin typeface="Consolas" pitchFamily="49" charset="0"/>
              <a:ea typeface="Calibri" pitchFamily="34" charset="0"/>
              <a:cs typeface="Consolas" pitchFamily="49" charset="0"/>
            </a:endParaRPr>
          </a:p>
          <a:p>
            <a:pPr lvl="0" eaLnBrk="0" hangingPunct="0"/>
            <a:r>
              <a:rPr lang="en-U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          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</a:t>
            </a:r>
            <a:endParaRPr lang="en-US" sz="1200" dirty="0" smtClean="0">
              <a:latin typeface="Consolas" pitchFamily="49" charset="0"/>
              <a:ea typeface="Calibri" pitchFamily="34" charset="0"/>
              <a:cs typeface="Consolas" pitchFamily="49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point.Y &gt; -1 &amp;&amp; point.Y &lt; h) {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r>
              <a:rPr lang="sr-Latn-R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slika[point.Y, point.X] = slika[y, x];                     </a:t>
            </a:r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 </a:t>
            </a: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region.points.Add(point);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front.Add(point);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Algoritam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Algoritam za označavanje povezanih regiona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/>
          <a:srcRect t="26662" b="29774"/>
          <a:stretch>
            <a:fillRect/>
          </a:stretch>
        </p:blipFill>
        <p:spPr bwMode="auto">
          <a:xfrm>
            <a:off x="68580" y="2487930"/>
            <a:ext cx="32670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/>
          <a:srcRect t="26449" b="29987"/>
          <a:stretch>
            <a:fillRect/>
          </a:stretch>
        </p:blipFill>
        <p:spPr bwMode="auto">
          <a:xfrm>
            <a:off x="68580" y="1447800"/>
            <a:ext cx="32670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/>
          <a:srcRect t="26449" b="26876"/>
          <a:stretch>
            <a:fillRect/>
          </a:stretch>
        </p:blipFill>
        <p:spPr bwMode="auto">
          <a:xfrm>
            <a:off x="68580" y="5684520"/>
            <a:ext cx="32670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 cstate="print"/>
          <a:srcRect t="26663" b="29774"/>
          <a:stretch>
            <a:fillRect/>
          </a:stretch>
        </p:blipFill>
        <p:spPr bwMode="auto">
          <a:xfrm>
            <a:off x="68580" y="4644390"/>
            <a:ext cx="32670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 cstate="print"/>
          <a:srcRect t="24893" b="28432"/>
          <a:stretch>
            <a:fillRect/>
          </a:stretch>
        </p:blipFill>
        <p:spPr bwMode="auto">
          <a:xfrm>
            <a:off x="68580" y="3528060"/>
            <a:ext cx="32670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4191000" y="2769275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</a:rPr>
              <a:t> </a:t>
            </a:r>
          </a:p>
          <a:p>
            <a:r>
              <a:rPr lang="en-US" dirty="0" smtClean="0">
                <a:latin typeface="Consolas" pitchFamily="49" charset="0"/>
              </a:rPr>
              <a:t>x = </a:t>
            </a:r>
            <a:r>
              <a:rPr lang="en-US" dirty="0" err="1" smtClean="0">
                <a:latin typeface="Consolas" pitchFamily="49" charset="0"/>
              </a:rPr>
              <a:t>imread</a:t>
            </a:r>
            <a:r>
              <a:rPr lang="en-US" dirty="0" smtClean="0">
                <a:latin typeface="Consolas" pitchFamily="49" charset="0"/>
              </a:rPr>
              <a:t>('coin.jpg');</a:t>
            </a:r>
          </a:p>
          <a:p>
            <a:r>
              <a:rPr lang="en-US" dirty="0" smtClean="0">
                <a:latin typeface="Consolas" pitchFamily="49" charset="0"/>
              </a:rPr>
              <a:t>x1 = rgb2gray(x) &lt; 230;</a:t>
            </a:r>
          </a:p>
          <a:p>
            <a:r>
              <a:rPr lang="en-US" dirty="0" smtClean="0">
                <a:latin typeface="Consolas" pitchFamily="49" charset="0"/>
              </a:rPr>
              <a:t>x2 = </a:t>
            </a:r>
            <a:r>
              <a:rPr lang="en-US" dirty="0" err="1" smtClean="0">
                <a:latin typeface="Consolas" pitchFamily="49" charset="0"/>
              </a:rPr>
              <a:t>imerode</a:t>
            </a:r>
            <a:r>
              <a:rPr lang="en-US" dirty="0" smtClean="0">
                <a:latin typeface="Consolas" pitchFamily="49" charset="0"/>
              </a:rPr>
              <a:t>(x1,strel('disk',1,0));</a:t>
            </a:r>
          </a:p>
          <a:p>
            <a:r>
              <a:rPr lang="en-US" dirty="0" smtClean="0">
                <a:latin typeface="Consolas" pitchFamily="49" charset="0"/>
              </a:rPr>
              <a:t>x2 = </a:t>
            </a:r>
            <a:r>
              <a:rPr lang="en-US" dirty="0" err="1" smtClean="0">
                <a:latin typeface="Consolas" pitchFamily="49" charset="0"/>
              </a:rPr>
              <a:t>imclose</a:t>
            </a:r>
            <a:r>
              <a:rPr lang="en-US" dirty="0" smtClean="0">
                <a:latin typeface="Consolas" pitchFamily="49" charset="0"/>
              </a:rPr>
              <a:t>(x2,strel('disk',3,0));</a:t>
            </a:r>
          </a:p>
          <a:p>
            <a:r>
              <a:rPr lang="en-US" dirty="0" smtClean="0">
                <a:latin typeface="Consolas" pitchFamily="49" charset="0"/>
              </a:rPr>
              <a:t>CC = </a:t>
            </a:r>
            <a:r>
              <a:rPr lang="en-US" dirty="0" err="1" smtClean="0">
                <a:latin typeface="Consolas" pitchFamily="49" charset="0"/>
              </a:rPr>
              <a:t>bwconncomp</a:t>
            </a:r>
            <a:r>
              <a:rPr lang="en-US" dirty="0" smtClean="0">
                <a:latin typeface="Consolas" pitchFamily="49" charset="0"/>
              </a:rPr>
              <a:t>(x2);</a:t>
            </a:r>
          </a:p>
          <a:p>
            <a:r>
              <a:rPr lang="en-US" dirty="0" smtClean="0">
                <a:latin typeface="Consolas" pitchFamily="49" charset="0"/>
              </a:rPr>
              <a:t>x2 = double(x2);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3386</TotalTime>
  <Words>2961</Words>
  <Application>Microsoft Office PowerPoint</Application>
  <PresentationFormat>On-screen Show (4:3)</PresentationFormat>
  <Paragraphs>478</Paragraphs>
  <Slides>43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Equation</vt:lpstr>
      <vt:lpstr>Soft computing</vt:lpstr>
      <vt:lpstr>Algoritam za označavanje povezanih regiona</vt:lpstr>
      <vt:lpstr>Algoritam za označavanje povezanih regiona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Statistička analiza slike</vt:lpstr>
      <vt:lpstr>Statistička analiza slike</vt:lpstr>
      <vt:lpstr>Dekompozicija digitalne slike</vt:lpstr>
      <vt:lpstr>Dekompozicija digitalne slike</vt:lpstr>
      <vt:lpstr>Dekompozicija slike: FFT2</vt:lpstr>
      <vt:lpstr>Dekompozicija slike: FFT2</vt:lpstr>
      <vt:lpstr>Dekompozicija slike: FFT2</vt:lpstr>
      <vt:lpstr>Dekompozicija slike: FFT2</vt:lpstr>
      <vt:lpstr>Slide 26</vt:lpstr>
      <vt:lpstr>Dekompozicija slike: FFT2</vt:lpstr>
      <vt:lpstr>Originalne MNIST cifre 3</vt:lpstr>
      <vt:lpstr>MNIST sa izbačenim osnovnim frekvencijama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FTN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computing</dc:title>
  <dc:creator>Vuk Malbasa</dc:creator>
  <cp:lastModifiedBy>Vuk Malbasa</cp:lastModifiedBy>
  <cp:revision>407</cp:revision>
  <dcterms:created xsi:type="dcterms:W3CDTF">2016-08-24T12:39:54Z</dcterms:created>
  <dcterms:modified xsi:type="dcterms:W3CDTF">2016-10-31T15:51:01Z</dcterms:modified>
</cp:coreProperties>
</file>